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531832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E8D31A-0E86-4B96-8786-B008BCD2E2FD}"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46555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762837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02516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344520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1668237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321292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1649208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64000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38107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90667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E8D31A-0E86-4B96-8786-B008BCD2E2FD}"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426221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E8D31A-0E86-4B96-8786-B008BCD2E2FD}"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404270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192663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72859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1E8D31A-0E86-4B96-8786-B008BCD2E2FD}" type="datetimeFigureOut">
              <a:rPr lang="en-US" smtClean="0"/>
              <a:t>3/8/2023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8979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E8D31A-0E86-4B96-8786-B008BCD2E2FD}"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12314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1E8D31A-0E86-4B96-8786-B008BCD2E2FD}" type="datetimeFigureOut">
              <a:rPr lang="en-US" smtClean="0"/>
              <a:t>3/8/2023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66809AF-AC7A-4283-B974-D6A5BA6BF1B2}" type="slidenum">
              <a:rPr lang="en-US" smtClean="0"/>
              <a:t>‹#›</a:t>
            </a:fld>
            <a:endParaRPr lang="en-US"/>
          </a:p>
        </p:txBody>
      </p:sp>
    </p:spTree>
    <p:extLst>
      <p:ext uri="{BB962C8B-B14F-4D97-AF65-F5344CB8AC3E}">
        <p14:creationId xmlns:p14="http://schemas.microsoft.com/office/powerpoint/2010/main" val="204208444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DE948-A0C2-7EE3-36C4-EF76962C72A4}"/>
              </a:ext>
            </a:extLst>
          </p:cNvPr>
          <p:cNvSpPr>
            <a:spLocks noGrp="1"/>
          </p:cNvSpPr>
          <p:nvPr>
            <p:ph type="ctrTitle"/>
          </p:nvPr>
        </p:nvSpPr>
        <p:spPr/>
        <p:txBody>
          <a:bodyPr/>
          <a:lstStyle/>
          <a:p>
            <a:r>
              <a:rPr lang="en-US" b="1" dirty="0"/>
              <a:t>Trading Account</a:t>
            </a:r>
            <a:endParaRPr lang="en-US" dirty="0"/>
          </a:p>
        </p:txBody>
      </p:sp>
    </p:spTree>
    <p:extLst>
      <p:ext uri="{BB962C8B-B14F-4D97-AF65-F5344CB8AC3E}">
        <p14:creationId xmlns:p14="http://schemas.microsoft.com/office/powerpoint/2010/main" val="314792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518C7-AF91-13A3-8DF1-D76B665D79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304315-AF60-6424-998D-1ACE51409B26}"/>
              </a:ext>
            </a:extLst>
          </p:cNvPr>
          <p:cNvSpPr>
            <a:spLocks noGrp="1"/>
          </p:cNvSpPr>
          <p:nvPr>
            <p:ph idx="1"/>
          </p:nvPr>
        </p:nvSpPr>
        <p:spPr/>
        <p:txBody>
          <a:bodyPr>
            <a:normAutofit fontScale="70000" lnSpcReduction="20000"/>
          </a:bodyPr>
          <a:lstStyle/>
          <a:p>
            <a:pPr marL="0" indent="0" algn="just">
              <a:buNone/>
            </a:pPr>
            <a:r>
              <a:rPr lang="en-US" dirty="0"/>
              <a:t>The most important function of an accounting system is to provide information about the profitability of the business. A sole trader furnishes a Trading and Profit and Loss Account which depicts the result of the business transactions of the sole trader. Along with the Trading and Profit and Loss Account he also prepares a Balance Sheet which shows the financial position of the business.</a:t>
            </a:r>
          </a:p>
          <a:p>
            <a:pPr marL="0" indent="0" algn="just">
              <a:buNone/>
            </a:pPr>
            <a:r>
              <a:rPr lang="en-US" b="1" dirty="0"/>
              <a:t>Steps in the Process of Finalization of Accounts</a:t>
            </a:r>
          </a:p>
          <a:p>
            <a:pPr marL="0" indent="0" algn="just">
              <a:buNone/>
            </a:pPr>
            <a:r>
              <a:rPr lang="en-US" b="1" dirty="0"/>
              <a:t>A. For Trading Concerns:</a:t>
            </a:r>
          </a:p>
          <a:p>
            <a:pPr marL="0" indent="0" algn="just">
              <a:buNone/>
            </a:pPr>
            <a:r>
              <a:rPr lang="en-US" dirty="0"/>
              <a:t>1. Trading Account.</a:t>
            </a:r>
          </a:p>
          <a:p>
            <a:pPr marL="0" indent="0" algn="just">
              <a:buNone/>
            </a:pPr>
            <a:r>
              <a:rPr lang="en-US" dirty="0"/>
              <a:t>2. Profit and Loss Account.</a:t>
            </a:r>
          </a:p>
          <a:p>
            <a:pPr marL="0" indent="0" algn="just">
              <a:buNone/>
            </a:pPr>
            <a:r>
              <a:rPr lang="en-US" dirty="0"/>
              <a:t>3. Balance Sheet.</a:t>
            </a:r>
          </a:p>
          <a:p>
            <a:pPr marL="0" indent="0" algn="just">
              <a:buNone/>
            </a:pPr>
            <a:r>
              <a:rPr lang="en-US" b="1" dirty="0"/>
              <a:t>B. For Manufacturing and Trading Concerns:</a:t>
            </a:r>
          </a:p>
          <a:p>
            <a:pPr marL="0" indent="0" algn="just">
              <a:buNone/>
            </a:pPr>
            <a:r>
              <a:rPr lang="en-US" dirty="0"/>
              <a:t>1. Manufacturing Account.</a:t>
            </a:r>
          </a:p>
          <a:p>
            <a:pPr marL="0" indent="0" algn="just">
              <a:buNone/>
            </a:pPr>
            <a:r>
              <a:rPr lang="en-US" dirty="0"/>
              <a:t>2. Trading Account.</a:t>
            </a:r>
          </a:p>
          <a:p>
            <a:pPr marL="0" indent="0" algn="just">
              <a:buNone/>
            </a:pPr>
            <a:r>
              <a:rPr lang="en-US" dirty="0"/>
              <a:t>3. Profit and Loss Account.</a:t>
            </a:r>
          </a:p>
          <a:p>
            <a:pPr marL="0" indent="0" algn="just">
              <a:buNone/>
            </a:pPr>
            <a:r>
              <a:rPr lang="en-US" dirty="0"/>
              <a:t>4. Balance Sheet.</a:t>
            </a:r>
          </a:p>
        </p:txBody>
      </p:sp>
    </p:spTree>
    <p:extLst>
      <p:ext uri="{BB962C8B-B14F-4D97-AF65-F5344CB8AC3E}">
        <p14:creationId xmlns:p14="http://schemas.microsoft.com/office/powerpoint/2010/main" val="278139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D0AF-D383-0F83-1FAF-D11B66C977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70200F-CDBE-72E0-5C04-2D48D046FCAB}"/>
              </a:ext>
            </a:extLst>
          </p:cNvPr>
          <p:cNvSpPr>
            <a:spLocks noGrp="1"/>
          </p:cNvSpPr>
          <p:nvPr>
            <p:ph idx="1"/>
          </p:nvPr>
        </p:nvSpPr>
        <p:spPr/>
        <p:txBody>
          <a:bodyPr>
            <a:normAutofit fontScale="77500" lnSpcReduction="20000"/>
          </a:bodyPr>
          <a:lstStyle/>
          <a:p>
            <a:pPr marL="0" indent="0" algn="just">
              <a:buNone/>
            </a:pPr>
            <a:r>
              <a:rPr lang="en-US" b="1" dirty="0"/>
              <a:t>Profitability Statement – </a:t>
            </a:r>
          </a:p>
          <a:p>
            <a:pPr marL="0" indent="0" algn="just">
              <a:buNone/>
            </a:pPr>
            <a:r>
              <a:rPr lang="en-US" dirty="0"/>
              <a:t>This statement is related to a complete accounting period. It shows the outcome of business activities during that period in a summarized form. The activities of any business will include purchase, manufacture, and sell.</a:t>
            </a:r>
          </a:p>
          <a:p>
            <a:pPr marL="0" indent="0" algn="just">
              <a:buNone/>
            </a:pPr>
            <a:r>
              <a:rPr lang="en-US" b="1" dirty="0"/>
              <a:t>Balance Sheet – </a:t>
            </a:r>
          </a:p>
          <a:p>
            <a:pPr marL="0" indent="0" algn="just">
              <a:buNone/>
            </a:pPr>
            <a:r>
              <a:rPr lang="en-US" dirty="0"/>
              <a:t>Business needs some resources which have longer life (say more than a year). Such resources are, therefore, not related to any particular accounting period, but are to be used over the useful life thereof. The resources do not come free. One requires finance to acquire them. This funding is provided by owners through their investment, bank &amp; other through loans, suppliers by way of credit terms. The Balance Sheet shows the list of resources and the funding of the resources i.e. assets and liabilities (towards owners and outsiders). It is also referred as sources of funds (i.e. liabilities &amp; capital) and application of funds (i.e. assets). Let us discuss these statements in depth.</a:t>
            </a:r>
          </a:p>
          <a:p>
            <a:pPr marL="0" indent="0" algn="just">
              <a:buNone/>
            </a:pPr>
            <a:r>
              <a:rPr lang="en-US" b="1" dirty="0"/>
              <a:t>Trading Account: </a:t>
            </a:r>
          </a:p>
          <a:p>
            <a:pPr marL="0" indent="0" algn="just">
              <a:buNone/>
            </a:pPr>
            <a:r>
              <a:rPr lang="en-US" dirty="0"/>
              <a:t>It is an account which is prepared by a merchandising concern which purchases goods and sells the same during a particular period. The purpose of it to find out the gross profit or gross loss which is an important indicator of business efficiency.</a:t>
            </a:r>
          </a:p>
          <a:p>
            <a:pPr marL="0" indent="0" algn="just">
              <a:buNone/>
            </a:pPr>
            <a:endParaRPr lang="en-US" dirty="0"/>
          </a:p>
        </p:txBody>
      </p:sp>
    </p:spTree>
    <p:extLst>
      <p:ext uri="{BB962C8B-B14F-4D97-AF65-F5344CB8AC3E}">
        <p14:creationId xmlns:p14="http://schemas.microsoft.com/office/powerpoint/2010/main" val="371234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00BD-DCE4-2445-3F7A-1BAED076DC23}"/>
              </a:ext>
            </a:extLst>
          </p:cNvPr>
          <p:cNvSpPr>
            <a:spLocks noGrp="1"/>
          </p:cNvSpPr>
          <p:nvPr>
            <p:ph type="title"/>
          </p:nvPr>
        </p:nvSpPr>
        <p:spPr/>
        <p:txBody>
          <a:bodyPr>
            <a:normAutofit fontScale="90000"/>
          </a:bodyPr>
          <a:lstStyle/>
          <a:p>
            <a:r>
              <a:rPr lang="en-US" b="1" dirty="0"/>
              <a:t>The following items will appear in the debit side of the Trading Account:</a:t>
            </a:r>
            <a:endParaRPr lang="en-US" dirty="0"/>
          </a:p>
        </p:txBody>
      </p:sp>
      <p:sp>
        <p:nvSpPr>
          <p:cNvPr id="3" name="Content Placeholder 2">
            <a:extLst>
              <a:ext uri="{FF2B5EF4-FFF2-40B4-BE49-F238E27FC236}">
                <a16:creationId xmlns:a16="http://schemas.microsoft.com/office/drawing/2014/main" id="{FA339E80-8A7D-FBCD-7014-5FE6B6C6FD0E}"/>
              </a:ext>
            </a:extLst>
          </p:cNvPr>
          <p:cNvSpPr>
            <a:spLocks noGrp="1"/>
          </p:cNvSpPr>
          <p:nvPr>
            <p:ph idx="1"/>
          </p:nvPr>
        </p:nvSpPr>
        <p:spPr/>
        <p:txBody>
          <a:bodyPr>
            <a:normAutofit fontScale="85000" lnSpcReduction="20000"/>
          </a:bodyPr>
          <a:lstStyle/>
          <a:p>
            <a:pPr marL="0" indent="0" algn="just">
              <a:buNone/>
            </a:pPr>
            <a:r>
              <a:rPr lang="en-US" dirty="0"/>
              <a:t>(</a:t>
            </a:r>
            <a:r>
              <a:rPr lang="en-US" dirty="0" err="1"/>
              <a:t>i</a:t>
            </a:r>
            <a:r>
              <a:rPr lang="en-US" dirty="0"/>
              <a:t>) Opening Stock: </a:t>
            </a:r>
          </a:p>
          <a:p>
            <a:pPr marL="0" indent="0" algn="just">
              <a:buNone/>
            </a:pPr>
            <a:r>
              <a:rPr lang="en-US" dirty="0"/>
              <a:t>In case of trading concern, the opening stock means the finished goods only. The amount of opening stock should be taken from Trial Balance.</a:t>
            </a:r>
          </a:p>
          <a:p>
            <a:pPr marL="0" indent="0" algn="just">
              <a:buNone/>
            </a:pPr>
            <a:r>
              <a:rPr lang="en-US" dirty="0"/>
              <a:t>(ii) Purchases: </a:t>
            </a:r>
          </a:p>
          <a:p>
            <a:pPr marL="0" indent="0" algn="just">
              <a:buNone/>
            </a:pPr>
            <a:r>
              <a:rPr lang="en-US" dirty="0"/>
              <a:t>The amount of purchases made during the year. Purchases include cash as well as credit purchase. The deductions can be made from purchases, such as, purchase return, goods withdrawn by the proprietor, goods distributed as free sample etc.</a:t>
            </a:r>
          </a:p>
          <a:p>
            <a:pPr marL="0" indent="0" algn="just">
              <a:buNone/>
            </a:pPr>
            <a:r>
              <a:rPr lang="en-US" dirty="0"/>
              <a:t>(iii) Direct expenses: </a:t>
            </a:r>
          </a:p>
          <a:p>
            <a:pPr marL="0" indent="0" algn="just">
              <a:buNone/>
            </a:pPr>
            <a:r>
              <a:rPr lang="en-US" dirty="0"/>
              <a:t>It means all those expenses which are incurred from the time of purchases to making the goods in suitable condition. This expenses includes freight inward, octroi, wages etc.</a:t>
            </a:r>
          </a:p>
          <a:p>
            <a:pPr marL="0" indent="0" algn="just">
              <a:buNone/>
            </a:pPr>
            <a:r>
              <a:rPr lang="en-US" dirty="0"/>
              <a:t>(iv) Gross profit: </a:t>
            </a:r>
          </a:p>
          <a:p>
            <a:pPr marL="0" indent="0" algn="just">
              <a:buNone/>
            </a:pPr>
            <a:r>
              <a:rPr lang="en-US" dirty="0"/>
              <a:t>If the credit side of Trading A/c is greater than debit side of Trading A/c gross profit will arise.</a:t>
            </a:r>
          </a:p>
        </p:txBody>
      </p:sp>
    </p:spTree>
    <p:extLst>
      <p:ext uri="{BB962C8B-B14F-4D97-AF65-F5344CB8AC3E}">
        <p14:creationId xmlns:p14="http://schemas.microsoft.com/office/powerpoint/2010/main" val="323084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6234-1A03-E40A-E5A8-137C869E1B70}"/>
              </a:ext>
            </a:extLst>
          </p:cNvPr>
          <p:cNvSpPr>
            <a:spLocks noGrp="1"/>
          </p:cNvSpPr>
          <p:nvPr>
            <p:ph type="title"/>
          </p:nvPr>
        </p:nvSpPr>
        <p:spPr/>
        <p:txBody>
          <a:bodyPr>
            <a:normAutofit/>
          </a:bodyPr>
          <a:lstStyle/>
          <a:p>
            <a:r>
              <a:rPr lang="en-US" b="1" dirty="0"/>
              <a:t>The following items will appear in the credit side of Trading Account:</a:t>
            </a:r>
          </a:p>
        </p:txBody>
      </p:sp>
      <p:sp>
        <p:nvSpPr>
          <p:cNvPr id="3" name="Content Placeholder 2">
            <a:extLst>
              <a:ext uri="{FF2B5EF4-FFF2-40B4-BE49-F238E27FC236}">
                <a16:creationId xmlns:a16="http://schemas.microsoft.com/office/drawing/2014/main" id="{5EC76B02-8765-E971-1072-AA9EB0946B8C}"/>
              </a:ext>
            </a:extLst>
          </p:cNvPr>
          <p:cNvSpPr>
            <a:spLocks noGrp="1"/>
          </p:cNvSpPr>
          <p:nvPr>
            <p:ph idx="1"/>
          </p:nvPr>
        </p:nvSpPr>
        <p:spPr/>
        <p:txBody>
          <a:bodyPr>
            <a:normAutofit fontScale="70000" lnSpcReduction="20000"/>
          </a:bodyPr>
          <a:lstStyle/>
          <a:p>
            <a:pPr marL="0" indent="0" algn="just">
              <a:buNone/>
            </a:pPr>
            <a:r>
              <a:rPr lang="en-US" dirty="0"/>
              <a:t>(</a:t>
            </a:r>
            <a:r>
              <a:rPr lang="en-US" dirty="0" err="1"/>
              <a:t>i</a:t>
            </a:r>
            <a:r>
              <a:rPr lang="en-US" dirty="0"/>
              <a:t>) Sales Revenue: </a:t>
            </a:r>
          </a:p>
          <a:p>
            <a:pPr marL="0" indent="0" algn="just">
              <a:buNone/>
            </a:pPr>
            <a:r>
              <a:rPr lang="en-US" dirty="0"/>
              <a:t>The sales revenue denotes income earned from the main business activity or activities. The income is earned when goods or services are sold to customers. If there is any return, it should be deducted from the sales value. As per the accrual concept, income should be recognized as soon as it is accrued and not necessarily only when the cash is paid for. The Accounting standard 7 (in case of contracting business) and Accounting standard 9 (in other cases) define the guidelines for revenue recognition. The essence of the provisions of both standards is that revenue should be recognized only when significant risks and rewards (vaguely referred to as ownership in goods) are transferred to the customer. For example, if an invoice is made for sale of goods and the term of sale is door delivery; then sale can be recognized only on getting the proof of delivery of goods at the door of customer. If such proof is pending at the end of accounting period, then this transaction cannot be taken as sales, but will be treated as unearned income.</a:t>
            </a:r>
          </a:p>
          <a:p>
            <a:pPr marL="0" indent="0" algn="just">
              <a:buNone/>
            </a:pPr>
            <a:r>
              <a:rPr lang="en-US" dirty="0"/>
              <a:t>(ii) Closing Stocks: </a:t>
            </a:r>
          </a:p>
          <a:p>
            <a:pPr marL="0" indent="0" algn="just">
              <a:buNone/>
            </a:pPr>
            <a:r>
              <a:rPr lang="en-US" dirty="0"/>
              <a:t>In case of trading business, there will be closing stocks of finished goods only. According to convention of conservatism, stock is valued at cost or net realizable value whichever is lower.</a:t>
            </a:r>
          </a:p>
          <a:p>
            <a:pPr marL="0" indent="0" algn="just">
              <a:buNone/>
            </a:pPr>
            <a:r>
              <a:rPr lang="en-US" dirty="0"/>
              <a:t>(iii) Gross Loss: </a:t>
            </a:r>
          </a:p>
          <a:p>
            <a:pPr marL="0" indent="0" algn="just">
              <a:buNone/>
            </a:pPr>
            <a:r>
              <a:rPr lang="en-US" dirty="0"/>
              <a:t>When debit side of Trading A/c is greater than credit side of Trading A/c, gross loss will appear.</a:t>
            </a:r>
          </a:p>
          <a:p>
            <a:pPr marL="0" indent="0" algn="just">
              <a:buNone/>
            </a:pPr>
            <a:endParaRPr lang="en-US" dirty="0"/>
          </a:p>
        </p:txBody>
      </p:sp>
    </p:spTree>
    <p:extLst>
      <p:ext uri="{BB962C8B-B14F-4D97-AF65-F5344CB8AC3E}">
        <p14:creationId xmlns:p14="http://schemas.microsoft.com/office/powerpoint/2010/main" val="2754244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46A7205-AB10-DDF6-4747-8370274AF4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5123" y="2152650"/>
            <a:ext cx="10282002" cy="3096419"/>
          </a:xfrm>
        </p:spPr>
      </p:pic>
    </p:spTree>
    <p:extLst>
      <p:ext uri="{BB962C8B-B14F-4D97-AF65-F5344CB8AC3E}">
        <p14:creationId xmlns:p14="http://schemas.microsoft.com/office/powerpoint/2010/main" val="53055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CC42DAF-A1E7-2812-5E58-4859ECE4D0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551" y="1603506"/>
            <a:ext cx="10089718" cy="4721093"/>
          </a:xfrm>
        </p:spPr>
      </p:pic>
    </p:spTree>
    <p:extLst>
      <p:ext uri="{BB962C8B-B14F-4D97-AF65-F5344CB8AC3E}">
        <p14:creationId xmlns:p14="http://schemas.microsoft.com/office/powerpoint/2010/main" val="244833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A93FB03-419E-41D7-CC34-A24546EBA2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8325" y="355718"/>
            <a:ext cx="8134350" cy="6018647"/>
          </a:xfrm>
        </p:spPr>
      </p:pic>
    </p:spTree>
    <p:extLst>
      <p:ext uri="{BB962C8B-B14F-4D97-AF65-F5344CB8AC3E}">
        <p14:creationId xmlns:p14="http://schemas.microsoft.com/office/powerpoint/2010/main" val="3422059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TotalTime>
  <Words>819</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Trading Account</vt:lpstr>
      <vt:lpstr>PowerPoint Presentation</vt:lpstr>
      <vt:lpstr>PowerPoint Presentation</vt:lpstr>
      <vt:lpstr>The following items will appear in the debit side of the Trading Account:</vt:lpstr>
      <vt:lpstr>The following items will appear in the credit side of Trading Account: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Shailee Upadhayay</cp:lastModifiedBy>
  <cp:revision>3</cp:revision>
  <dcterms:created xsi:type="dcterms:W3CDTF">2023-01-23T15:20:37Z</dcterms:created>
  <dcterms:modified xsi:type="dcterms:W3CDTF">2023-03-08T17:03:47Z</dcterms:modified>
</cp:coreProperties>
</file>